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1"/>
  </p:sldMasterIdLst>
  <p:notesMasterIdLst>
    <p:notesMasterId r:id="rId8"/>
  </p:notesMasterIdLst>
  <p:sldIdLst>
    <p:sldId id="257" r:id="rId2"/>
    <p:sldId id="279" r:id="rId3"/>
    <p:sldId id="313" r:id="rId4"/>
    <p:sldId id="285" r:id="rId5"/>
    <p:sldId id="296" r:id="rId6"/>
    <p:sldId id="286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B5E3"/>
    <a:srgbClr val="3B3B3B"/>
    <a:srgbClr val="0D0D0D"/>
    <a:srgbClr val="DB251D"/>
    <a:srgbClr val="3BA40E"/>
    <a:srgbClr val="FFF803"/>
    <a:srgbClr val="7C3EAE"/>
    <a:srgbClr val="3A53CE"/>
    <a:srgbClr val="FFAB10"/>
    <a:srgbClr val="FF2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5584" autoAdjust="0"/>
  </p:normalViewPr>
  <p:slideViewPr>
    <p:cSldViewPr>
      <p:cViewPr>
        <p:scale>
          <a:sx n="100" d="100"/>
          <a:sy n="100" d="100"/>
        </p:scale>
        <p:origin x="-1434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5" d="100"/>
          <a:sy n="95" d="100"/>
        </p:scale>
        <p:origin x="2376" y="200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plotArea>
      <c:layout>
        <c:manualLayout>
          <c:layoutTarget val="inner"/>
          <c:xMode val="edge"/>
          <c:yMode val="edge"/>
          <c:x val="3.6419990192873487E-2"/>
          <c:y val="3.2105067452815661E-2"/>
          <c:w val="0.96247711670480551"/>
          <c:h val="0.78500520989176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3.4597362972649012E-3"/>
                  <c:y val="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7.88033473841839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379208891794641E-2"/>
                  <c:y val="-5.8372849914210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устные на горячую линию 122</c:v>
                </c:pt>
                <c:pt idx="1">
                  <c:v>письменные</c:v>
                </c:pt>
                <c:pt idx="2">
                  <c:v>ЕПГУ</c:v>
                </c:pt>
                <c:pt idx="3">
                  <c:v>соцсети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268931</c:v>
                </c:pt>
                <c:pt idx="1">
                  <c:v>8480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-3.4597362972649012E-3"/>
                  <c:y val="-3.2105067452815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устные на горячую линию 122</c:v>
                </c:pt>
                <c:pt idx="1">
                  <c:v>письменные</c:v>
                </c:pt>
                <c:pt idx="2">
                  <c:v>ЕПГУ</c:v>
                </c:pt>
                <c:pt idx="3">
                  <c:v>соцсети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155434</c:v>
                </c:pt>
                <c:pt idx="1">
                  <c:v>6096</c:v>
                </c:pt>
                <c:pt idx="2">
                  <c:v>146900</c:v>
                </c:pt>
                <c:pt idx="3">
                  <c:v>20545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98681486324508E-2"/>
                  <c:y val="-2.91864249571051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9028549634956957E-2"/>
                  <c:y val="-8.75592748713154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10907704042715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устные на горячую линию 122</c:v>
                </c:pt>
                <c:pt idx="1">
                  <c:v>письменные</c:v>
                </c:pt>
                <c:pt idx="2">
                  <c:v>ЕПГУ</c:v>
                </c:pt>
                <c:pt idx="3">
                  <c:v>соцсети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13456</c:v>
                </c:pt>
                <c:pt idx="1">
                  <c:v>6549</c:v>
                </c:pt>
                <c:pt idx="2">
                  <c:v>19218</c:v>
                </c:pt>
                <c:pt idx="3">
                  <c:v>3209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378624"/>
        <c:axId val="158388608"/>
      </c:barChart>
      <c:catAx>
        <c:axId val="15837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58388608"/>
        <c:crosses val="autoZero"/>
        <c:auto val="1"/>
        <c:lblAlgn val="ctr"/>
        <c:lblOffset val="100"/>
        <c:noMultiLvlLbl val="0"/>
      </c:catAx>
      <c:valAx>
        <c:axId val="15838860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83786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693881442737276"/>
          <c:y val="3.328309591210793E-2"/>
          <c:w val="0.11095210853220007"/>
          <c:h val="0.22685642898804922"/>
        </c:manualLayout>
      </c:layout>
      <c:overlay val="0"/>
    </c:legend>
    <c:plotVisOnly val="1"/>
    <c:dispBlanksAs val="gap"/>
    <c:showDLblsOverMax val="0"/>
  </c:chart>
  <c:spPr>
    <a:ln>
      <a:solidFill>
        <a:srgbClr val="3B3B3B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163759787151084E-2"/>
          <c:w val="0.99951817248224673"/>
          <c:h val="0.830779705312196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400"/>
                    </a:pPr>
                    <a:r>
                      <a:rPr lang="en-US" smtClean="0"/>
                      <a:t>277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411</a:t>
                    </a: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обращений граждан по годам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277411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308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430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обращений граждан по годам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308430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5045143364149193E-2"/>
                  <c:y val="-3.7822193082410228E-2"/>
                </c:manualLayout>
              </c:layout>
              <c:tx>
                <c:rich>
                  <a:bodyPr/>
                  <a:lstStyle/>
                  <a:p>
                    <a:pPr>
                      <a:defRPr sz="1400" b="0" baseline="0"/>
                    </a:pPr>
                    <a:r>
                      <a:rPr lang="ru-RU" sz="1400" b="0" baseline="0" dirty="0" smtClean="0"/>
                      <a:t>42 432</a:t>
                    </a:r>
                    <a:endParaRPr lang="en-US" sz="1400" baseline="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Количество обращений граждан по годам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42432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227704192"/>
        <c:axId val="227718272"/>
        <c:axId val="0"/>
      </c:bar3DChart>
      <c:catAx>
        <c:axId val="227704192"/>
        <c:scaling>
          <c:orientation val="minMax"/>
        </c:scaling>
        <c:delete val="0"/>
        <c:axPos val="b"/>
        <c:majorTickMark val="out"/>
        <c:minorTickMark val="none"/>
        <c:tickLblPos val="nextTo"/>
        <c:crossAx val="227718272"/>
        <c:crosses val="autoZero"/>
        <c:auto val="1"/>
        <c:lblAlgn val="ctr"/>
        <c:lblOffset val="100"/>
        <c:noMultiLvlLbl val="0"/>
      </c:catAx>
      <c:valAx>
        <c:axId val="2277182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7704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89742257746618"/>
          <c:y val="3.1851738835809516E-2"/>
          <c:w val="0.22224253331048791"/>
          <c:h val="0.22613799900209891"/>
        </c:manualLayout>
      </c:layout>
      <c:overlay val="0"/>
    </c:legend>
    <c:plotVisOnly val="1"/>
    <c:dispBlanksAs val="gap"/>
    <c:showDLblsOverMax val="0"/>
  </c:chart>
  <c:spPr>
    <a:ln>
      <a:solidFill>
        <a:srgbClr val="0D0D0D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57346007749718"/>
          <c:y val="7.0514921991669238E-3"/>
          <c:w val="0.45447221745022809"/>
          <c:h val="0.9039298491656072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ln w="28575">
              <a:solidFill>
                <a:schemeClr val="bg1"/>
              </a:solidFill>
            </a:ln>
          </c:spPr>
          <c:cat>
            <c:strRef>
              <c:f>Лист1!$A$2:$A$14</c:f>
              <c:strCache>
                <c:ptCount val="13"/>
                <c:pt idx="0">
                  <c:v>Доступность медицинской помощи 37,4 %</c:v>
                </c:pt>
                <c:pt idx="1">
                  <c:v>Юридические вопросы 12 %</c:v>
                </c:pt>
                <c:pt idx="2">
                  <c:v>Качество МП 10,5 %</c:v>
                </c:pt>
                <c:pt idx="3">
                  <c:v>Признание инвалидом, МСЭ 8,2 %</c:v>
                </c:pt>
                <c:pt idx="4">
                  <c:v>Лекарственное оеспечение 4,3 %</c:v>
                </c:pt>
                <c:pt idx="5">
                  <c:v>Вакцинация 2,2 %</c:v>
                </c:pt>
                <c:pt idx="6">
                  <c:v>Этика и деонтология 2,1 %</c:v>
                </c:pt>
                <c:pt idx="7">
                  <c:v>ВМП 1,7 %</c:v>
                </c:pt>
                <c:pt idx="8">
                  <c:v>Доступность СМП 1,1 %</c:v>
                </c:pt>
                <c:pt idx="9">
                  <c:v>Санаторно-курортное лечение 1,1 %</c:v>
                </c:pt>
                <c:pt idx="10">
                  <c:v>Получение QR кода 1 %</c:v>
                </c:pt>
                <c:pt idx="11">
                  <c:v>Обеспечение молочными продуктами детей до 3-х лет 0,6 %</c:v>
                </c:pt>
                <c:pt idx="12">
                  <c:v>Диспансеризация 0,3 %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37.4</c:v>
                </c:pt>
                <c:pt idx="1">
                  <c:v>12</c:v>
                </c:pt>
                <c:pt idx="2">
                  <c:v>10.5</c:v>
                </c:pt>
                <c:pt idx="3">
                  <c:v>8.1999999999999993</c:v>
                </c:pt>
                <c:pt idx="4">
                  <c:v>4.3</c:v>
                </c:pt>
                <c:pt idx="5">
                  <c:v>2.2000000000000002</c:v>
                </c:pt>
                <c:pt idx="6">
                  <c:v>2.1</c:v>
                </c:pt>
                <c:pt idx="7">
                  <c:v>1.7</c:v>
                </c:pt>
                <c:pt idx="8">
                  <c:v>1.1000000000000001</c:v>
                </c:pt>
                <c:pt idx="9">
                  <c:v>1.1000000000000001</c:v>
                </c:pt>
                <c:pt idx="10">
                  <c:v>1</c:v>
                </c:pt>
                <c:pt idx="11">
                  <c:v>0.6</c:v>
                </c:pt>
                <c:pt idx="12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400" kern="500" baseline="0"/>
          </a:pPr>
          <a:endParaRPr lang="ru-RU"/>
        </a:p>
      </c:txPr>
    </c:legend>
    <c:plotVisOnly val="1"/>
    <c:dispBlanksAs val="gap"/>
    <c:showDLblsOverMax val="0"/>
  </c:chart>
  <c:spPr>
    <a:ln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10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37114877589454"/>
          <c:y val="2.2252756429411661E-2"/>
          <c:w val="0.70719868173258005"/>
          <c:h val="0.6780324334669756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1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5.3936911487758948E-2"/>
                  <c:y val="-9.866685685344990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0,3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079472693032012E-2"/>
                  <c:y val="-5.139484852615775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0,7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2675951035781544"/>
                  <c:y val="-0.15480078686772297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20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0483050847457627E-2"/>
                  <c:y val="-0.17643007972497546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21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 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0791902071563051E-2"/>
                  <c:y val="0.1317880657191633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49,3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 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17104802259887006"/>
                  <c:y val="4.5861496475074551E-3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bg1"/>
                        </a:solidFill>
                      </a:defRPr>
                    </a:pPr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7,8</a:t>
                    </a:r>
                    <a:r>
                      <a:rPr lang="ru-RU" b="1" dirty="0" smtClean="0">
                        <a:solidFill>
                          <a:schemeClr val="bg1"/>
                        </a:solidFill>
                      </a:rPr>
                      <a:t>%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4005084745762708E-2"/>
                  <c:y val="-0.152654324387031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0,1</a:t>
                    </a:r>
                    <a:r>
                      <a:rPr lang="ru-RU" b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4068361581920904E-2"/>
                  <c:y val="1.9878792037071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QR-код ПЦР-теста</c:v>
                </c:pt>
                <c:pt idx="1">
                  <c:v>Лечение от коронавируса</c:v>
                </c:pt>
                <c:pt idx="2">
                  <c:v>QR-код и сертификат вакцинированного</c:v>
                </c:pt>
                <c:pt idx="3">
                  <c:v>QR-код и сертификат переболевшего</c:v>
                </c:pt>
                <c:pt idx="4">
                  <c:v>Запись в лист ожидания на вакцинацию</c:v>
                </c:pt>
                <c:pt idx="5">
                  <c:v>Запись  на вакцинацию</c:v>
                </c:pt>
                <c:pt idx="6">
                  <c:v>прочее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0.3</c:v>
                </c:pt>
                <c:pt idx="1">
                  <c:v>0.7</c:v>
                </c:pt>
                <c:pt idx="2">
                  <c:v>20</c:v>
                </c:pt>
                <c:pt idx="3">
                  <c:v>21</c:v>
                </c:pt>
                <c:pt idx="4">
                  <c:v>49.3</c:v>
                </c:pt>
                <c:pt idx="5">
                  <c:v>7.8</c:v>
                </c:pt>
                <c:pt idx="6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7.175894538606402E-3"/>
          <c:y val="0.74668998260332609"/>
          <c:w val="0.95562617702448216"/>
          <c:h val="0.23442302536014364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ln cmpd="dbl"/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74AA5-AF0D-C348-8C7D-A29798CB37FF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E1069A-5EC0-A044-89A8-CA2A55D659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693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98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2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20D4F-CC3C-224E-9995-66EC9119BE2A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5377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E3646-4D5A-6247-A4F0-A24205D4ACFB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76787" y="6492875"/>
            <a:ext cx="2743200" cy="365125"/>
          </a:xfrm>
        </p:spPr>
        <p:txBody>
          <a:bodyPr vert="horz" lIns="91440" tIns="45720" rIns="91440" bIns="45720" rtlCol="0" anchor="ctr"/>
          <a:lstStyle>
            <a:lvl1pPr>
              <a:defRPr lang="en-US" sz="160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fld id="{8A579F46-E50F-8441-B540-38CA5E5D3E04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446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0029E-0D20-5D44-89F2-FE73C4DBECD1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8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D0D53-794C-8847-A033-5949674415B0}" type="datetime1">
              <a:rPr lang="ru-RU" smtClean="0"/>
              <a:t>21.02.2023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6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505B-7C59-E74F-BCD8-17D2B50DE6CD}" type="datetime1">
              <a:rPr lang="ru-RU" smtClean="0"/>
              <a:t>21.02.2023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60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C2341-64D0-324D-892D-E933FE5573CA}" type="datetime1">
              <a:rPr lang="ru-RU" smtClean="0"/>
              <a:t>21.02.2023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A92BA-CCD0-E345-8A56-E4C06EC21298}" type="datetime1">
              <a:rPr lang="ru-RU" smtClean="0"/>
              <a:t>21.02.2023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3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7C6C8-B19E-7A4C-BAF9-9AED88D3A878}" type="datetime1">
              <a:rPr lang="ru-RU" smtClean="0"/>
              <a:t>21.02.2023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5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8DC07-3D80-5A4D-B098-04D7D23F2498}" type="datetime1">
              <a:rPr lang="ru-RU" smtClean="0"/>
              <a:t>21.02.2023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14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3105-CB6B-4141-9541-291C109DAE9C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7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73FC-2EA1-394A-B610-A884A02A131A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139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7303B-4A7D-3B4D-BD07-8A8A675056BC}" type="datetime1">
              <a:rPr lang="ru-RU" smtClean="0"/>
              <a:t>21.02.2023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79F46-E50F-8441-B540-38CA5E5D3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48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6384928A-AB8F-47C8-AFB5-66E29C144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81911"/>
            <a:ext cx="12192000" cy="1371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351008" y="5372918"/>
            <a:ext cx="1170432" cy="396000"/>
          </a:xfrm>
          <a:prstGeom prst="rect">
            <a:avLst/>
          </a:prstGeom>
          <a:noFill/>
          <a:ln>
            <a:noFill/>
          </a:ln>
        </p:spPr>
        <p:txBody>
          <a:bodyPr wrap="square" rIns="72000" rtlCol="0" anchor="ctr">
            <a:noAutofit/>
          </a:bodyPr>
          <a:lstStyle/>
          <a:p>
            <a:pPr algn="r"/>
            <a:endParaRPr lang="en-US" dirty="0">
              <a:latin typeface="PT Serif" charset="0"/>
              <a:ea typeface="PT Serif" charset="0"/>
              <a:cs typeface="PT Serif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14" y="311277"/>
            <a:ext cx="551120" cy="1033349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D2C13A38-C779-4CBB-A9A1-1E1A6AD3E4B5}"/>
              </a:ext>
            </a:extLst>
          </p:cNvPr>
          <p:cNvSpPr/>
          <p:nvPr/>
        </p:nvSpPr>
        <p:spPr>
          <a:xfrm>
            <a:off x="559923" y="5372918"/>
            <a:ext cx="11296077" cy="52322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Алексеева Белла Викторовна,</a:t>
            </a:r>
          </a:p>
          <a:p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T Serif" charset="0"/>
                <a:ea typeface="PT Serif" charset="0"/>
                <a:cs typeface="PT Serif" charset="0"/>
              </a:rPr>
              <a:t>начальник отдела по работе с обращениями граждан и юридических лиц министерства здравоохранения Пермского края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PT Serif" charset="0"/>
              <a:ea typeface="PT Serif" charset="0"/>
              <a:cs typeface="PT Serif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ECA015B-28AD-41F6-8CE6-E925E084BACE}"/>
              </a:ext>
            </a:extLst>
          </p:cNvPr>
          <p:cNvSpPr txBox="1"/>
          <p:nvPr/>
        </p:nvSpPr>
        <p:spPr>
          <a:xfrm>
            <a:off x="559923" y="4062621"/>
            <a:ext cx="11068052" cy="83099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Об анализе </a:t>
            </a:r>
            <a:r>
              <a:rPr lang="ru-RU" sz="2400" dirty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обращений граждан, поступивших в </a:t>
            </a:r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2022 году </a:t>
            </a:r>
            <a:b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</a:br>
            <a:r>
              <a:rPr lang="ru-RU" sz="2400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в министерство здравоохранения Пермского края</a:t>
            </a:r>
            <a:endParaRPr lang="ru-RU" sz="2400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3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234000"/>
            <a:ext cx="10515600" cy="765000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Динамика обращений граждан по годам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96178513"/>
              </p:ext>
            </p:extLst>
          </p:nvPr>
        </p:nvGraphicFramePr>
        <p:xfrm>
          <a:off x="4566000" y="1494000"/>
          <a:ext cx="734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0992927"/>
              </p:ext>
            </p:extLst>
          </p:nvPr>
        </p:nvGraphicFramePr>
        <p:xfrm>
          <a:off x="586227" y="1494000"/>
          <a:ext cx="3665212" cy="4365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94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000" y="77779"/>
            <a:ext cx="9937800" cy="768875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Структура обращений по вопросам организации медицинской </a:t>
            </a:r>
            <a:r>
              <a:rPr lang="ru-RU" sz="20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помощи (%)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9585625"/>
              </p:ext>
            </p:extLst>
          </p:nvPr>
        </p:nvGraphicFramePr>
        <p:xfrm>
          <a:off x="838200" y="909000"/>
          <a:ext cx="10477800" cy="5267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3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17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95617"/>
            <a:ext cx="10515600" cy="58838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2"/>
                </a:solidFill>
              </a:rPr>
              <a:t>Количество обращений по учреждениям (ТОП-5)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6250561"/>
              </p:ext>
            </p:extLst>
          </p:nvPr>
        </p:nvGraphicFramePr>
        <p:xfrm>
          <a:off x="876000" y="1134000"/>
          <a:ext cx="10845000" cy="458999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7020729"/>
                <a:gridCol w="3824271"/>
              </a:tblGrid>
              <a:tr h="725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ТОП-5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MAX </a:t>
                      </a: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 количество 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обращений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</a:rPr>
                        <a:t>Показатель ОГ на 1000 населения</a:t>
                      </a: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Городская больница № </a:t>
                      </a:r>
                      <a:r>
                        <a:rPr lang="ru-RU" sz="1600" dirty="0" smtClean="0">
                          <a:effectLst/>
                        </a:rPr>
                        <a:t>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Краевая больница им. академика Вагнера Е.А. г</a:t>
                      </a:r>
                      <a:r>
                        <a:rPr lang="ru-RU" sz="1600" dirty="0" smtClean="0">
                          <a:effectLst/>
                        </a:rPr>
                        <a:t>. Березники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36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</a:t>
                      </a:r>
                      <a:r>
                        <a:rPr lang="ru-RU" sz="1600" dirty="0" err="1">
                          <a:effectLst/>
                        </a:rPr>
                        <a:t>Верещагинская</a:t>
                      </a:r>
                      <a:r>
                        <a:rPr lang="ru-RU" sz="1600" dirty="0">
                          <a:effectLst/>
                        </a:rPr>
                        <a:t> центральная районная больница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35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05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ГАУЗ ПК Городская клиническая больница № </a:t>
                      </a:r>
                      <a:r>
                        <a:rPr lang="ru-RU" sz="1600" dirty="0" smtClean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25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ГБУЗ ПК Городская клиническая поликлиника № 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</a:t>
                      </a:r>
                      <a:endParaRPr lang="ru-RU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4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4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000" y="147137"/>
            <a:ext cx="10515600" cy="498875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Основная тема обращений, поступивших на ПОС ЕПГУ, структура (%)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979221"/>
              </p:ext>
            </p:extLst>
          </p:nvPr>
        </p:nvGraphicFramePr>
        <p:xfrm>
          <a:off x="966000" y="776323"/>
          <a:ext cx="5175000" cy="56201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25000"/>
                <a:gridCol w="1350000"/>
              </a:tblGrid>
              <a:tr h="35767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Тема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endParaRPr lang="ru-RU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Отсутствие врачей-специалистов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Вызов скорой помощи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Вызов врача на дом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Лекарственные препараты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Медицинская помощь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24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Запись на приём к врачу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Обращение на 103, 03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38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Обращение на 122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837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Нарушение маршрутизации или дефицит бригад скорой помощи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41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ПЦР-теста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462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Лечение от </a:t>
                      </a:r>
                      <a:r>
                        <a:rPr lang="ru-RU" sz="1400" dirty="0" err="1">
                          <a:effectLst/>
                        </a:rPr>
                        <a:t>коронавируса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1097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Запись на вакцинацию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11481</a:t>
                      </a:r>
                      <a:endParaRPr lang="ru-RU" sz="14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918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и сертификат вакцинированного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29625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9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QR-код и сертификат переболевшего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31192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376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Запись в лист ожидания на вакцинацию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dirty="0">
                          <a:effectLst/>
                        </a:rPr>
                        <a:t>72365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5</a:t>
            </a:fld>
            <a:endParaRPr lang="uk-UA"/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905761"/>
              </p:ext>
            </p:extLst>
          </p:nvPr>
        </p:nvGraphicFramePr>
        <p:xfrm>
          <a:off x="6366000" y="864000"/>
          <a:ext cx="5310000" cy="5538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9362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000" y="173087"/>
            <a:ext cx="10515600" cy="645913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Учреждения, с наибольшим количеством обращений </a:t>
            </a:r>
            <a:r>
              <a:rPr lang="ru-RU" sz="2000" dirty="0" smtClean="0">
                <a:solidFill>
                  <a:schemeClr val="tx2"/>
                </a:solidFill>
              </a:rPr>
              <a:t>граждан (</a:t>
            </a:r>
            <a:r>
              <a:rPr lang="ru-RU" sz="2000" dirty="0">
                <a:solidFill>
                  <a:schemeClr val="tx2"/>
                </a:solidFill>
              </a:rPr>
              <a:t>ТОП-10</a:t>
            </a:r>
            <a:r>
              <a:rPr lang="ru-RU" sz="2000" dirty="0" smtClean="0">
                <a:solidFill>
                  <a:schemeClr val="tx2"/>
                </a:solidFill>
              </a:rPr>
              <a:t>)</a:t>
            </a:r>
            <a:endParaRPr lang="ru-RU" sz="2000" dirty="0">
              <a:solidFill>
                <a:schemeClr val="tx2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439937"/>
              </p:ext>
            </p:extLst>
          </p:nvPr>
        </p:nvGraphicFramePr>
        <p:xfrm>
          <a:off x="741000" y="1089000"/>
          <a:ext cx="10934999" cy="51749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431911"/>
                <a:gridCol w="1688658"/>
                <a:gridCol w="2814430"/>
              </a:tblGrid>
              <a:tr h="6194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</a:rPr>
                        <a:t>ТОП-10  С MAX количеством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Показатель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bg1"/>
                          </a:solidFill>
                          <a:effectLst/>
                        </a:rPr>
                        <a:t>на 1000 населения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"Чайковская центральная городская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15687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Осинская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1793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№ 2"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7622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"Клиническая больница Свердловского района"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1230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Чернушинская</a:t>
                      </a:r>
                      <a:r>
                        <a:rPr lang="ru-RU" sz="1600" b="0" dirty="0" smtClean="0">
                          <a:effectLst/>
                        </a:rPr>
                        <a:t>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2469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больница № 6"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3765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</a:tr>
              <a:tr h="5654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Добрянская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1608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№ 4"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4508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"Городская клиническая поликлиника </a:t>
                      </a:r>
                      <a:r>
                        <a:rPr lang="ru-RU" sz="1600" b="0" dirty="0">
                          <a:effectLst/>
                        </a:rPr>
                        <a:t>№ </a:t>
                      </a:r>
                      <a:r>
                        <a:rPr lang="ru-RU" sz="1600" b="0" dirty="0" smtClean="0">
                          <a:effectLst/>
                        </a:rPr>
                        <a:t>5"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5479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</a:tr>
              <a:tr h="44333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 dirty="0">
                          <a:effectLst/>
                        </a:rPr>
                        <a:t>ГБУЗ ПК </a:t>
                      </a:r>
                      <a:r>
                        <a:rPr lang="ru-RU" sz="1600" b="0" dirty="0" smtClean="0">
                          <a:effectLst/>
                        </a:rPr>
                        <a:t>"</a:t>
                      </a:r>
                      <a:r>
                        <a:rPr lang="ru-RU" sz="1600" b="0" dirty="0" err="1" smtClean="0">
                          <a:effectLst/>
                        </a:rPr>
                        <a:t>Верещагинская</a:t>
                      </a:r>
                      <a:r>
                        <a:rPr lang="ru-RU" sz="1600" b="0" dirty="0" smtClean="0">
                          <a:effectLst/>
                        </a:rPr>
                        <a:t> центральная районная больница"</a:t>
                      </a:r>
                      <a:endParaRPr lang="ru-RU" sz="16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ru-RU" sz="1600" b="0">
                          <a:effectLst/>
                        </a:rPr>
                        <a:t>1369</a:t>
                      </a:r>
                      <a:endParaRPr lang="ru-RU" sz="16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79F46-E50F-8441-B540-38CA5E5D3E04}" type="slidenum">
              <a:rPr lang="uk-UA" smtClean="0"/>
              <a:pPr/>
              <a:t>6</a:t>
            </a:fld>
            <a:endParaRPr lang="uk-UA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02" y="166037"/>
            <a:ext cx="315925" cy="59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6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Другая 2">
      <a:dk1>
        <a:sysClr val="windowText" lastClr="000000"/>
      </a:dk1>
      <a:lt1>
        <a:sysClr val="window" lastClr="FFFFFF"/>
      </a:lt1>
      <a:dk2>
        <a:srgbClr val="FF0000"/>
      </a:dk2>
      <a:lt2>
        <a:srgbClr val="E7E6E6"/>
      </a:lt2>
      <a:accent1>
        <a:srgbClr val="FFC000"/>
      </a:accent1>
      <a:accent2>
        <a:srgbClr val="FFFF00"/>
      </a:accent2>
      <a:accent3>
        <a:srgbClr val="00B050"/>
      </a:accent3>
      <a:accent4>
        <a:srgbClr val="00B0F0"/>
      </a:accent4>
      <a:accent5>
        <a:srgbClr val="0070C0"/>
      </a:accent5>
      <a:accent6>
        <a:srgbClr val="7030A0"/>
      </a:accent6>
      <a:hlink>
        <a:srgbClr val="0563C1"/>
      </a:hlink>
      <a:folHlink>
        <a:srgbClr val="954F72"/>
      </a:folHlink>
    </a:clrScheme>
    <a:fontScheme name="Другая 4">
      <a:majorFont>
        <a:latin typeface="PT Serif"/>
        <a:ea typeface=""/>
        <a:cs typeface=""/>
      </a:majorFont>
      <a:minorFont>
        <a:latin typeface="Arial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9814</TotalTime>
  <Words>337</Words>
  <Application>Microsoft Office PowerPoint</Application>
  <PresentationFormat>Произвольный</PresentationFormat>
  <Paragraphs>109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Office Theme</vt:lpstr>
      <vt:lpstr>Презентация PowerPoint</vt:lpstr>
      <vt:lpstr>Динамика обращений граждан по годам</vt:lpstr>
      <vt:lpstr>Структура обращений по вопросам организации медицинской помощи (%)</vt:lpstr>
      <vt:lpstr>Количество обращений по учреждениям (ТОП-5)</vt:lpstr>
      <vt:lpstr>Основная тема обращений, поступивших на ПОС ЕПГУ, структура (%)</vt:lpstr>
      <vt:lpstr>Учреждения, с наибольшим количеством обращений граждан (ТОП-10)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rustam shaekhmurzin</dc:creator>
  <cp:lastModifiedBy>Алексеева Белла Викторовна</cp:lastModifiedBy>
  <cp:revision>370</cp:revision>
  <cp:lastPrinted>2021-09-03T07:40:40Z</cp:lastPrinted>
  <dcterms:created xsi:type="dcterms:W3CDTF">2017-05-18T06:16:43Z</dcterms:created>
  <dcterms:modified xsi:type="dcterms:W3CDTF">2023-02-21T08:15:58Z</dcterms:modified>
</cp:coreProperties>
</file>