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  <p:sldMasterId id="2147483744" r:id="rId2"/>
  </p:sldMasterIdLst>
  <p:notesMasterIdLst>
    <p:notesMasterId r:id="rId20"/>
  </p:notesMasterIdLst>
  <p:sldIdLst>
    <p:sldId id="257" r:id="rId3"/>
    <p:sldId id="279" r:id="rId4"/>
    <p:sldId id="307" r:id="rId5"/>
    <p:sldId id="280" r:id="rId6"/>
    <p:sldId id="283" r:id="rId7"/>
    <p:sldId id="313" r:id="rId8"/>
    <p:sldId id="285" r:id="rId9"/>
    <p:sldId id="293" r:id="rId10"/>
    <p:sldId id="296" r:id="rId11"/>
    <p:sldId id="302" r:id="rId12"/>
    <p:sldId id="299" r:id="rId13"/>
    <p:sldId id="286" r:id="rId14"/>
    <p:sldId id="304" r:id="rId15"/>
    <p:sldId id="306" r:id="rId16"/>
    <p:sldId id="300" r:id="rId17"/>
    <p:sldId id="301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5E3"/>
    <a:srgbClr val="3B3B3B"/>
    <a:srgbClr val="0D0D0D"/>
    <a:srgbClr val="DB251D"/>
    <a:srgbClr val="3BA40E"/>
    <a:srgbClr val="FFF803"/>
    <a:srgbClr val="7C3EAE"/>
    <a:srgbClr val="3A53CE"/>
    <a:srgbClr val="FFAB10"/>
    <a:srgbClr val="FF2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 autoAdjust="0"/>
    <p:restoredTop sz="85584" autoAdjust="0"/>
  </p:normalViewPr>
  <p:slideViewPr>
    <p:cSldViewPr>
      <p:cViewPr>
        <p:scale>
          <a:sx n="100" d="100"/>
          <a:sy n="100" d="100"/>
        </p:scale>
        <p:origin x="-1518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2376" y="20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23038574697613E-2"/>
          <c:y val="3.2105067452815661E-2"/>
          <c:w val="0.96247711670480551"/>
          <c:h val="0.78500520989176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9407758526751662E-2"/>
                  <c:y val="2.9186424957105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327231121281466E-2"/>
                  <c:y val="-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устные на горячую линию минздрава</c:v>
                </c:pt>
                <c:pt idx="1">
                  <c:v>устные на горячую линию по COVID-19</c:v>
                </c:pt>
                <c:pt idx="2">
                  <c:v>письменные</c:v>
                </c:pt>
                <c:pt idx="3">
                  <c:v>ЕПГУ</c:v>
                </c:pt>
                <c:pt idx="4">
                  <c:v>соцсети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7404</c:v>
                </c:pt>
                <c:pt idx="1">
                  <c:v>261527</c:v>
                </c:pt>
                <c:pt idx="2">
                  <c:v>8480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2.767789037811921E-2"/>
                  <c:y val="5.8372849914210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устные на горячую линию минздрава</c:v>
                </c:pt>
                <c:pt idx="1">
                  <c:v>устные на горячую линию по COVID-19</c:v>
                </c:pt>
                <c:pt idx="2">
                  <c:v>письменные</c:v>
                </c:pt>
                <c:pt idx="3">
                  <c:v>ЕПГУ</c:v>
                </c:pt>
                <c:pt idx="4">
                  <c:v>соцсети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6306</c:v>
                </c:pt>
                <c:pt idx="1">
                  <c:v>149128</c:v>
                </c:pt>
                <c:pt idx="2">
                  <c:v>6096</c:v>
                </c:pt>
                <c:pt idx="3">
                  <c:v>146900</c:v>
                </c:pt>
                <c:pt idx="4">
                  <c:v>20545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057472"/>
        <c:axId val="186059008"/>
      </c:barChart>
      <c:catAx>
        <c:axId val="18605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86059008"/>
        <c:crosses val="autoZero"/>
        <c:auto val="1"/>
        <c:lblAlgn val="ctr"/>
        <c:lblOffset val="100"/>
        <c:noMultiLvlLbl val="0"/>
      </c:catAx>
      <c:valAx>
        <c:axId val="186059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6057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693881442737276"/>
          <c:y val="3.328309591210793E-2"/>
          <c:w val="0.11095210853220007"/>
          <c:h val="0.15123761932536614"/>
        </c:manualLayout>
      </c:layout>
      <c:overlay val="0"/>
    </c:legend>
    <c:plotVisOnly val="1"/>
    <c:dispBlanksAs val="gap"/>
    <c:showDLblsOverMax val="0"/>
  </c:chart>
  <c:spPr>
    <a:ln>
      <a:solidFill>
        <a:srgbClr val="3B3B3B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163759787151084E-2"/>
          <c:w val="0.99951817248224673"/>
          <c:h val="0.83077970531219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mtClean="0"/>
                      <a:t>277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411</a:t>
                    </a: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обращений граждан по годам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277411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308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430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обращений граждан по годам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308430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86335616"/>
        <c:axId val="186337152"/>
        <c:axId val="0"/>
      </c:bar3DChart>
      <c:catAx>
        <c:axId val="186335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86337152"/>
        <c:crosses val="autoZero"/>
        <c:auto val="1"/>
        <c:lblAlgn val="ctr"/>
        <c:lblOffset val="100"/>
        <c:noMultiLvlLbl val="0"/>
      </c:catAx>
      <c:valAx>
        <c:axId val="1863371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6335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89742257746618"/>
          <c:y val="3.1851738835809516E-2"/>
          <c:w val="0.22224253331048791"/>
          <c:h val="0.15075866600139926"/>
        </c:manualLayout>
      </c:layout>
      <c:overlay val="0"/>
    </c:legend>
    <c:plotVisOnly val="1"/>
    <c:dispBlanksAs val="gap"/>
    <c:showDLblsOverMax val="0"/>
  </c:chart>
  <c:spPr>
    <a:ln>
      <a:solidFill>
        <a:srgbClr val="0D0D0D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739201718679331"/>
          <c:y val="0.10274030116829824"/>
          <c:w val="0.52289348710990502"/>
          <c:h val="0.8094298029090727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ОГ на 10 тыс. населения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9"/>
            <c:invertIfNegative val="0"/>
            <c:bubble3D val="0"/>
          </c:dPt>
          <c:dPt>
            <c:idx val="14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Республика Мордовия </c:v>
                </c:pt>
                <c:pt idx="1">
                  <c:v>Пензенская область </c:v>
                </c:pt>
                <c:pt idx="2">
                  <c:v>Пермский край </c:v>
                </c:pt>
                <c:pt idx="3">
                  <c:v>Ульяновская область </c:v>
                </c:pt>
                <c:pt idx="4">
                  <c:v>Нижегородская область </c:v>
                </c:pt>
                <c:pt idx="5">
                  <c:v>Оренбургская область </c:v>
                </c:pt>
                <c:pt idx="6">
                  <c:v>Республика Марий Эл </c:v>
                </c:pt>
                <c:pt idx="7">
                  <c:v>Саратовская область </c:v>
                </c:pt>
                <c:pt idx="8">
                  <c:v>Удмуртская Республика </c:v>
                </c:pt>
                <c:pt idx="9">
                  <c:v>Республика Башкортостан </c:v>
                </c:pt>
                <c:pt idx="10">
                  <c:v>Самарская область </c:v>
                </c:pt>
                <c:pt idx="11">
                  <c:v>Кировская область </c:v>
                </c:pt>
                <c:pt idx="12">
                  <c:v>Республика Татарстан </c:v>
                </c:pt>
                <c:pt idx="13">
                  <c:v>Чувашская Республика - Чувашия </c:v>
                </c:pt>
                <c:pt idx="14">
                  <c:v>РФ</c:v>
                </c:pt>
                <c:pt idx="15">
                  <c:v>ПФО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0.2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0.4</c:v>
                </c:pt>
                <c:pt idx="5">
                  <c:v>0.4</c:v>
                </c:pt>
                <c:pt idx="6">
                  <c:v>0.4</c:v>
                </c:pt>
                <c:pt idx="7">
                  <c:v>0.4</c:v>
                </c:pt>
                <c:pt idx="8">
                  <c:v>0.5</c:v>
                </c:pt>
                <c:pt idx="9">
                  <c:v>0.6</c:v>
                </c:pt>
                <c:pt idx="10">
                  <c:v>0.6</c:v>
                </c:pt>
                <c:pt idx="11">
                  <c:v>0.7</c:v>
                </c:pt>
                <c:pt idx="12">
                  <c:v>0.7</c:v>
                </c:pt>
                <c:pt idx="13">
                  <c:v>2.5</c:v>
                </c:pt>
                <c:pt idx="14">
                  <c:v>0.7</c:v>
                </c:pt>
                <c:pt idx="15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86732928"/>
        <c:axId val="186734464"/>
        <c:axId val="0"/>
      </c:bar3DChart>
      <c:catAx>
        <c:axId val="1867329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86734464"/>
        <c:crosses val="autoZero"/>
        <c:auto val="1"/>
        <c:lblAlgn val="ctr"/>
        <c:lblOffset val="100"/>
        <c:noMultiLvlLbl val="0"/>
      </c:catAx>
      <c:valAx>
        <c:axId val="186734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732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1547429159056006"/>
                  <c:y val="-0.20167519407868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215258986072904E-2"/>
                  <c:y val="6.0266710959271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2266871431487965E-3"/>
                  <c:y val="3.186136414709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8767545073109845E-2"/>
                  <c:y val="-4.03165835637525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3179101812463368E-3"/>
                  <c:y val="-1.3786344633375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304151955092369E-2"/>
                  <c:y val="-2.056105051636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4937295782086384E-2"/>
                  <c:y val="-8.2594851853178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090176659098177E-2"/>
                  <c:y val="-4.8596478086559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ОМП</c:v>
                </c:pt>
                <c:pt idx="1">
                  <c:v>ЛО</c:v>
                </c:pt>
                <c:pt idx="2">
                  <c:v>Качество МП</c:v>
                </c:pt>
                <c:pt idx="3">
                  <c:v>Вакцинация</c:v>
                </c:pt>
                <c:pt idx="4">
                  <c:v>сан-эпид режимСЭР</c:v>
                </c:pt>
                <c:pt idx="5">
                  <c:v>Информированность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9689</c:v>
                </c:pt>
                <c:pt idx="1">
                  <c:v>522</c:v>
                </c:pt>
                <c:pt idx="2">
                  <c:v>443</c:v>
                </c:pt>
                <c:pt idx="3">
                  <c:v>66</c:v>
                </c:pt>
                <c:pt idx="4">
                  <c:v>1588</c:v>
                </c:pt>
                <c:pt idx="5">
                  <c:v>1429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2021</a:t>
            </a:r>
            <a:endParaRPr lang="ru-RU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dPt>
            <c:idx val="1"/>
            <c:bubble3D val="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-0.1774577730925446"/>
                  <c:y val="1.5974377596626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0280344837964585E-3"/>
                  <c:y val="2.1148361770705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8741839964130188E-3"/>
                  <c:y val="2.0532824836860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413709091779037"/>
                  <c:y val="-7.70099669216748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09492613426331E-2"/>
                  <c:y val="-2.1032586249113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6035351216278474E-2"/>
                  <c:y val="-5.2167691822030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7690656792692064E-2"/>
                  <c:y val="-0.172255894010402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435687071354541E-2"/>
                  <c:y val="-3.8827678969806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ОМП</c:v>
                </c:pt>
                <c:pt idx="1">
                  <c:v>ЛО</c:v>
                </c:pt>
                <c:pt idx="2">
                  <c:v>Качество МП</c:v>
                </c:pt>
                <c:pt idx="3">
                  <c:v>Вакцинация</c:v>
                </c:pt>
                <c:pt idx="4">
                  <c:v>сан-эпид режим</c:v>
                </c:pt>
                <c:pt idx="5">
                  <c:v>Информированность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3534</c:v>
                </c:pt>
                <c:pt idx="1">
                  <c:v>353</c:v>
                </c:pt>
                <c:pt idx="2">
                  <c:v>687</c:v>
                </c:pt>
                <c:pt idx="3">
                  <c:v>567</c:v>
                </c:pt>
                <c:pt idx="4">
                  <c:v>713</c:v>
                </c:pt>
                <c:pt idx="5">
                  <c:v>242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dLbls>
            <c:dLbl>
              <c:idx val="3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4027372158277502E-4"/>
                  <c:y val="7.716132402600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 Доступность узких специалистов </c:v>
                </c:pt>
                <c:pt idx="1">
                  <c:v>Невозможность вызова неотложной помощи </c:v>
                </c:pt>
                <c:pt idx="2">
                  <c:v>Длительные сроки ожидания обследования </c:v>
                </c:pt>
                <c:pt idx="3">
                  <c:v>Не устраивают условия оказания медицинской помощи </c:v>
                </c:pt>
                <c:pt idx="4">
                  <c:v>Работа с мед.документацией </c:v>
                </c:pt>
                <c:pt idx="5">
                  <c:v> Доступность участкового </c:v>
                </c:pt>
                <c:pt idx="6">
                  <c:v>Невозможность записи на прием </c:v>
                </c:pt>
                <c:pt idx="7">
                  <c:v> Отказ в госпитализации </c:v>
                </c:pt>
                <c:pt idx="8">
                  <c:v>этика и деонтология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24</c:v>
                </c:pt>
                <c:pt idx="1">
                  <c:v>27</c:v>
                </c:pt>
                <c:pt idx="2">
                  <c:v>21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8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10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37114877589454"/>
          <c:y val="2.2252756429411661E-2"/>
          <c:w val="0.70719868173258005"/>
          <c:h val="0.678032433466975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3936911487758948E-2"/>
                  <c:y val="-9.866685685344990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0,3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079472693032012E-2"/>
                  <c:y val="-5.139484852615775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0,7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675951035781544"/>
                  <c:y val="-0.15480078686772297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20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0483050847457627E-2"/>
                  <c:y val="-0.17643007972497546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21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 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0791902071563051E-2"/>
                  <c:y val="0.1317880657191633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49,3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 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7104802259887006"/>
                  <c:y val="4.5861496475074551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7,8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4005084745762708E-2"/>
                  <c:y val="-0.152654324387031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0,1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4068361581920904E-2"/>
                  <c:y val="1.9878792037071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QR-код ПЦР-теста</c:v>
                </c:pt>
                <c:pt idx="1">
                  <c:v>Лечение от коронавируса</c:v>
                </c:pt>
                <c:pt idx="2">
                  <c:v>QR-код и сертификат вакцинированного</c:v>
                </c:pt>
                <c:pt idx="3">
                  <c:v>QR-код и сертификат переболевшего</c:v>
                </c:pt>
                <c:pt idx="4">
                  <c:v>Запись в лист ожидания на вакцинацию</c:v>
                </c:pt>
                <c:pt idx="5">
                  <c:v>Запись  на вакцинацию</c:v>
                </c:pt>
                <c:pt idx="6">
                  <c:v>прочее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0.3</c:v>
                </c:pt>
                <c:pt idx="1">
                  <c:v>0.7</c:v>
                </c:pt>
                <c:pt idx="2">
                  <c:v>20</c:v>
                </c:pt>
                <c:pt idx="3">
                  <c:v>21</c:v>
                </c:pt>
                <c:pt idx="4">
                  <c:v>49.3</c:v>
                </c:pt>
                <c:pt idx="5">
                  <c:v>7.8</c:v>
                </c:pt>
                <c:pt idx="6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7.175894538606402E-3"/>
          <c:y val="0.74668998260332609"/>
          <c:w val="0.95562617702448216"/>
          <c:h val="0.23442302536014364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ln cmpd="dbl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74AA5-AF0D-C348-8C7D-A29798CB37FF}" type="datetimeFigureOut">
              <a:rPr lang="en-US" smtClean="0"/>
              <a:t>5/23/2022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1069A-5EC0-A044-89A8-CA2A55D6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9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8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2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0D4F-CC3C-224E-9995-66EC9119BE2A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37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3646-4D5A-6247-A4F0-A24205D4ACFB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46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029E-0D20-5D44-89F2-FE73C4DBECD1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0D53-794C-8847-A033-5949674415B0}" type="datetime1">
              <a:rPr lang="ru-RU" smtClean="0"/>
              <a:t>23.05.2022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6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05B-7C59-E74F-BCD8-17D2B50DE6CD}" type="datetime1">
              <a:rPr lang="ru-RU" smtClean="0"/>
              <a:t>23.05.2022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6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2341-64D0-324D-892D-E933FE5573CA}" type="datetime1">
              <a:rPr lang="ru-RU" smtClean="0"/>
              <a:t>23.05.2022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92BA-CCD0-E345-8A56-E4C06EC21298}" type="datetime1">
              <a:rPr lang="ru-RU" smtClean="0"/>
              <a:t>23.05.2022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3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C6C8-B19E-7A4C-BAF9-9AED88D3A878}" type="datetime1">
              <a:rPr lang="ru-RU" smtClean="0"/>
              <a:t>23.05.2022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5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DC07-3D80-5A4D-B098-04D7D23F2498}" type="datetime1">
              <a:rPr lang="ru-RU" smtClean="0"/>
              <a:t>23.05.2022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14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3105-CB6B-4141-9541-291C109DAE9C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7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73FC-2EA1-394A-B610-A884A02A131A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39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0D4F-CC3C-224E-9995-66EC9119BE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79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3646-4D5A-6247-A4F0-A24205D4ACF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2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029E-0D20-5D44-89F2-FE73C4DBEC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0D53-794C-8847-A033-5949674415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394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05B-7C59-E74F-BCD8-17D2B50DE6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02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2341-64D0-324D-892D-E933FE5573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0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92BA-CCD0-E345-8A56-E4C06EC212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4761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C6C8-B19E-7A4C-BAF9-9AED88D3A8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758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DC07-3D80-5A4D-B098-04D7D23F24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23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3105-CB6B-4141-9541-291C109DAE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92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73FC-2EA1-394A-B610-A884A02A1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0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303B-4A7D-3B4D-BD07-8A8A675056BC}" type="datetime1">
              <a:rPr lang="ru-RU" smtClean="0"/>
              <a:t>23.05.2022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4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303B-4A7D-3B4D-BD07-8A8A675056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23.05.2022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9F46-E50F-8441-B540-38CA5E5D3E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6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384928A-AB8F-47C8-AFB5-66E29C144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1911"/>
            <a:ext cx="12192000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51008" y="5372918"/>
            <a:ext cx="1170432" cy="396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endParaRPr lang="en-US" dirty="0"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4" y="311277"/>
            <a:ext cx="551120" cy="1033349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D2C13A38-C779-4CBB-A9A1-1E1A6AD3E4B5}"/>
              </a:ext>
            </a:extLst>
          </p:cNvPr>
          <p:cNvSpPr/>
          <p:nvPr/>
        </p:nvSpPr>
        <p:spPr>
          <a:xfrm>
            <a:off x="559923" y="5372918"/>
            <a:ext cx="11296077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Алексеева Белла Викторовна,</a:t>
            </a:r>
          </a:p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начальник отдела по работе с обращениями граждан и юридических лиц министерства здравоохранения Пермского края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ECA015B-28AD-41F6-8CE6-E925E084BACE}"/>
              </a:ext>
            </a:extLst>
          </p:cNvPr>
          <p:cNvSpPr txBox="1"/>
          <p:nvPr/>
        </p:nvSpPr>
        <p:spPr>
          <a:xfrm>
            <a:off x="559923" y="4062621"/>
            <a:ext cx="11068052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Об анализе </a:t>
            </a:r>
            <a:r>
              <a:rPr lang="ru-RU" sz="2400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обращений граждан, поступивших в </a:t>
            </a:r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2021 году </a:t>
            </a:r>
            <a:b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в министерство здравоохранения Пермского края</a:t>
            </a:r>
            <a:endParaRPr lang="ru-RU" sz="2400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234000"/>
            <a:ext cx="10515600" cy="765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Динамика обращений граждан по годам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89575451"/>
              </p:ext>
            </p:extLst>
          </p:nvPr>
        </p:nvGraphicFramePr>
        <p:xfrm>
          <a:off x="4566000" y="1494000"/>
          <a:ext cx="734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95111482"/>
              </p:ext>
            </p:extLst>
          </p:nvPr>
        </p:nvGraphicFramePr>
        <p:xfrm>
          <a:off x="586227" y="1494000"/>
          <a:ext cx="3665212" cy="4365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4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551000" y="365125"/>
            <a:ext cx="9802800" cy="4088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Количество поступивших обращений граждан по территориям Приволжского ФО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726323"/>
              </p:ext>
            </p:extLst>
          </p:nvPr>
        </p:nvGraphicFramePr>
        <p:xfrm>
          <a:off x="786000" y="758398"/>
          <a:ext cx="10612800" cy="5418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7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017" y="147137"/>
            <a:ext cx="10515600" cy="58887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Систематизация обращений по уровням направления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4</a:t>
            </a:fld>
            <a:endParaRPr lang="uk-UA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5029199" y="1242333"/>
            <a:ext cx="2049236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граждане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6721" y="2930978"/>
            <a:ext cx="914400" cy="267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МЗ ПК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13956" y="2930979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МЗ РФ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35876" y="2930979"/>
            <a:ext cx="105047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Президент РФ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27220" y="2939144"/>
            <a:ext cx="1053194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Губернатор ПК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35586" y="2930979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ТФОМС СМО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45285" y="2930979"/>
            <a:ext cx="108040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Управление РПН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979478" y="2930979"/>
            <a:ext cx="152400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Территориальный орган РЗН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/>
          <p:cNvCxnSpPr>
            <a:stCxn id="6" idx="2"/>
            <a:endCxn id="8" idx="0"/>
          </p:cNvCxnSpPr>
          <p:nvPr/>
        </p:nvCxnSpPr>
        <p:spPr>
          <a:xfrm flipH="1">
            <a:off x="1983921" y="1699533"/>
            <a:ext cx="3045278" cy="1231445"/>
          </a:xfrm>
          <a:prstGeom prst="straightConnector1">
            <a:avLst/>
          </a:prstGeom>
          <a:ln w="50800" cap="rnd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6" idx="3"/>
            <a:endCxn id="9" idx="0"/>
          </p:cNvCxnSpPr>
          <p:nvPr/>
        </p:nvCxnSpPr>
        <p:spPr>
          <a:xfrm flipH="1">
            <a:off x="3271156" y="2022822"/>
            <a:ext cx="2058147" cy="908157"/>
          </a:xfrm>
          <a:prstGeom prst="straightConnector1">
            <a:avLst/>
          </a:prstGeom>
          <a:ln w="25400" cap="rnd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6" idx="4"/>
            <a:endCxn id="10" idx="0"/>
          </p:cNvCxnSpPr>
          <p:nvPr/>
        </p:nvCxnSpPr>
        <p:spPr>
          <a:xfrm flipH="1">
            <a:off x="4561113" y="2156733"/>
            <a:ext cx="1492704" cy="774246"/>
          </a:xfrm>
          <a:prstGeom prst="straightConnector1">
            <a:avLst/>
          </a:prstGeom>
          <a:ln w="19050" cap="rnd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4"/>
            <a:endCxn id="11" idx="0"/>
          </p:cNvCxnSpPr>
          <p:nvPr/>
        </p:nvCxnSpPr>
        <p:spPr>
          <a:xfrm>
            <a:off x="6053817" y="2156733"/>
            <a:ext cx="0" cy="782411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6" idx="4"/>
            <a:endCxn id="12" idx="0"/>
          </p:cNvCxnSpPr>
          <p:nvPr/>
        </p:nvCxnSpPr>
        <p:spPr>
          <a:xfrm>
            <a:off x="6053817" y="2156733"/>
            <a:ext cx="1538969" cy="77424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6" idx="5"/>
            <a:endCxn id="13" idx="0"/>
          </p:cNvCxnSpPr>
          <p:nvPr/>
        </p:nvCxnSpPr>
        <p:spPr>
          <a:xfrm>
            <a:off x="6778331" y="2022822"/>
            <a:ext cx="2307158" cy="908157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6" idx="6"/>
            <a:endCxn id="14" idx="0"/>
          </p:cNvCxnSpPr>
          <p:nvPr/>
        </p:nvCxnSpPr>
        <p:spPr>
          <a:xfrm>
            <a:off x="7078435" y="1699533"/>
            <a:ext cx="3663044" cy="123144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461407" y="2476899"/>
            <a:ext cx="522514" cy="342741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74%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37112" y="2547938"/>
            <a:ext cx="464006" cy="23858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8%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400549" y="2547938"/>
            <a:ext cx="459919" cy="23618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6%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763984" y="2501395"/>
            <a:ext cx="579666" cy="3182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302953" y="2501395"/>
            <a:ext cx="579666" cy="31824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909957" y="2525886"/>
            <a:ext cx="466830" cy="29375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5%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474779" y="2519163"/>
            <a:ext cx="466830" cy="26495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3%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44" name="Соединительная линия уступом 43"/>
          <p:cNvCxnSpPr>
            <a:stCxn id="9" idx="2"/>
            <a:endCxn id="8" idx="3"/>
          </p:cNvCxnSpPr>
          <p:nvPr/>
        </p:nvCxnSpPr>
        <p:spPr>
          <a:xfrm rot="5400000">
            <a:off x="2643868" y="3642633"/>
            <a:ext cx="424542" cy="830035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10" idx="2"/>
          </p:cNvCxnSpPr>
          <p:nvPr/>
        </p:nvCxnSpPr>
        <p:spPr>
          <a:xfrm rot="5400000">
            <a:off x="3227614" y="3058886"/>
            <a:ext cx="547007" cy="2119992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stCxn id="11" idx="2"/>
          </p:cNvCxnSpPr>
          <p:nvPr/>
        </p:nvCxnSpPr>
        <p:spPr>
          <a:xfrm rot="5400000">
            <a:off x="3916816" y="2377849"/>
            <a:ext cx="661306" cy="3612696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>
            <a:stCxn id="12" idx="2"/>
          </p:cNvCxnSpPr>
          <p:nvPr/>
        </p:nvCxnSpPr>
        <p:spPr>
          <a:xfrm rot="5400000">
            <a:off x="4616904" y="1669597"/>
            <a:ext cx="800100" cy="5151665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13" idx="2"/>
          </p:cNvCxnSpPr>
          <p:nvPr/>
        </p:nvCxnSpPr>
        <p:spPr>
          <a:xfrm rot="5400000">
            <a:off x="5297941" y="988559"/>
            <a:ext cx="930728" cy="6644368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53"/>
          <p:cNvCxnSpPr>
            <a:stCxn id="14" idx="2"/>
          </p:cNvCxnSpPr>
          <p:nvPr/>
        </p:nvCxnSpPr>
        <p:spPr>
          <a:xfrm rot="5400000">
            <a:off x="6064704" y="221796"/>
            <a:ext cx="1053192" cy="8300358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1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000" y="166037"/>
            <a:ext cx="10515600" cy="697963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Структура письменных обращений граждан, поступивших через Интернет-приемную Пермского края и зарегистрированных в МСЭД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76000" y="909000"/>
            <a:ext cx="5157787" cy="8239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Обоснованных – 38%</a:t>
            </a:r>
            <a:endParaRPr lang="ru-RU" sz="1800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2040731"/>
              </p:ext>
            </p:extLst>
          </p:nvPr>
        </p:nvGraphicFramePr>
        <p:xfrm>
          <a:off x="839788" y="909000"/>
          <a:ext cx="5157787" cy="528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231000" y="954000"/>
            <a:ext cx="5183188" cy="8239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Обоснованных – 23%</a:t>
            </a:r>
            <a:endParaRPr lang="ru-RU" sz="1800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6024168"/>
              </p:ext>
            </p:extLst>
          </p:nvPr>
        </p:nvGraphicFramePr>
        <p:xfrm>
          <a:off x="6172200" y="909000"/>
          <a:ext cx="5183188" cy="528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5</a:t>
            </a:fld>
            <a:endParaRPr lang="uk-UA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000" y="77779"/>
            <a:ext cx="9937800" cy="76887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Структура обращений по вопросам организации медицинской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помощи (%)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744565"/>
              </p:ext>
            </p:extLst>
          </p:nvPr>
        </p:nvGraphicFramePr>
        <p:xfrm>
          <a:off x="838200" y="909000"/>
          <a:ext cx="10477800" cy="526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6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1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95617"/>
            <a:ext cx="10515600" cy="5883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Количество обращений по учреждениям (ТОП-5)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250561"/>
              </p:ext>
            </p:extLst>
          </p:nvPr>
        </p:nvGraphicFramePr>
        <p:xfrm>
          <a:off x="876000" y="1134000"/>
          <a:ext cx="10845000" cy="45899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020729"/>
                <a:gridCol w="3824271"/>
              </a:tblGrid>
              <a:tr h="725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ТОП-5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MAX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 количество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обращений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Показатель ОГ на 1000 населения</a:t>
                      </a: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Городская больница № </a:t>
                      </a:r>
                      <a:r>
                        <a:rPr lang="ru-RU" sz="1600" dirty="0" smtClean="0">
                          <a:effectLst/>
                        </a:rPr>
                        <a:t>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Краевая больница им. академика Вагнера Е.А. г</a:t>
                      </a:r>
                      <a:r>
                        <a:rPr lang="ru-RU" sz="1600" dirty="0" smtClean="0">
                          <a:effectLst/>
                        </a:rPr>
                        <a:t>. Березники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36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</a:t>
                      </a:r>
                      <a:r>
                        <a:rPr lang="ru-RU" sz="1600" dirty="0" err="1">
                          <a:effectLst/>
                        </a:rPr>
                        <a:t>Верещагинская</a:t>
                      </a:r>
                      <a:r>
                        <a:rPr lang="ru-RU" sz="1600" dirty="0">
                          <a:effectLst/>
                        </a:rPr>
                        <a:t> центральная районная больница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05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ГАУЗ ПК Городская клиническая больница № </a:t>
                      </a:r>
                      <a:r>
                        <a:rPr lang="ru-RU" sz="1600" dirty="0" smtClean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Городская клиническая поликлиника № 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7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000" y="166037"/>
            <a:ext cx="10515600" cy="59236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Платформа обратной связи (ПОС) на Едином портале государственных услуг (ЕГПУ)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000" y="909000"/>
            <a:ext cx="11025000" cy="4682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i="1" u="sng" dirty="0" smtClean="0">
                <a:solidFill>
                  <a:schemeClr val="accent5">
                    <a:lumMod val="75000"/>
                  </a:schemeClr>
                </a:solidFill>
              </a:rPr>
              <a:t>Цель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создание 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единого окна цифровой обратной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</a:rPr>
              <a:t>связи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i="1" u="sng" dirty="0" smtClean="0"/>
              <a:t>Предназначение системы: </a:t>
            </a:r>
          </a:p>
          <a:p>
            <a:pPr marL="0" indent="0" algn="ctr">
              <a:buNone/>
            </a:pPr>
            <a:endParaRPr lang="ru-RU" i="1" u="sng" dirty="0"/>
          </a:p>
          <a:p>
            <a:pPr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dirty="0" smtClean="0"/>
              <a:t>обеспечение </a:t>
            </a:r>
            <a:r>
              <a:rPr lang="ru-RU" dirty="0"/>
              <a:t>возможности подачи обращений гражданами через единое окно подачи </a:t>
            </a:r>
            <a:r>
              <a:rPr lang="ru-RU" dirty="0" smtClean="0"/>
              <a:t>обращений </a:t>
            </a:r>
          </a:p>
          <a:p>
            <a:pPr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dirty="0" smtClean="0"/>
              <a:t>информирование </a:t>
            </a:r>
            <a:r>
              <a:rPr lang="ru-RU" dirty="0"/>
              <a:t>граждан о статусе рассмотрения </a:t>
            </a:r>
            <a:r>
              <a:rPr lang="ru-RU" dirty="0" smtClean="0"/>
              <a:t>обращений </a:t>
            </a:r>
            <a:endParaRPr lang="ru-RU" dirty="0"/>
          </a:p>
          <a:p>
            <a:pPr marL="0" indent="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- </a:t>
            </a:r>
            <a:r>
              <a:rPr lang="ru-RU" dirty="0" smtClean="0"/>
              <a:t>получение </a:t>
            </a:r>
            <a:r>
              <a:rPr lang="ru-RU" dirty="0"/>
              <a:t>гражданами ответов на обращения в электронной форме, </a:t>
            </a:r>
            <a:r>
              <a:rPr lang="ru-RU" dirty="0" smtClean="0"/>
              <a:t>возможность   определения </a:t>
            </a:r>
            <a:r>
              <a:rPr lang="ru-RU" dirty="0"/>
              <a:t>удовлетворенности ответом на </a:t>
            </a:r>
            <a:r>
              <a:rPr lang="ru-RU" dirty="0" smtClean="0"/>
              <a:t>обращение </a:t>
            </a:r>
            <a:endParaRPr lang="ru-RU" dirty="0"/>
          </a:p>
          <a:p>
            <a:pPr marL="0" indent="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- сбор </a:t>
            </a:r>
            <a:r>
              <a:rPr lang="ru-RU" dirty="0"/>
              <a:t>и </a:t>
            </a:r>
            <a:r>
              <a:rPr lang="ru-RU" dirty="0" smtClean="0"/>
              <a:t>анализ </a:t>
            </a:r>
            <a:r>
              <a:rPr lang="ru-RU" dirty="0"/>
              <a:t>информации о работе с обращениями, в том </a:t>
            </a:r>
            <a:r>
              <a:rPr lang="ru-RU" dirty="0" smtClean="0"/>
              <a:t>числе </a:t>
            </a:r>
            <a:endParaRPr lang="ru-RU" dirty="0"/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i="1" dirty="0" smtClean="0"/>
              <a:t>анализ </a:t>
            </a:r>
            <a:r>
              <a:rPr lang="ru-RU" i="1" dirty="0"/>
              <a:t>деятельности органов власти субъектов Российской Федерации, органов местного самоуправления и организаций в части соблюдения сроков рассмотрения </a:t>
            </a:r>
            <a:r>
              <a:rPr lang="ru-RU" i="1" dirty="0" smtClean="0"/>
              <a:t>обращений </a:t>
            </a:r>
            <a:endParaRPr lang="ru-RU" i="1" dirty="0"/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i="1" dirty="0" smtClean="0"/>
              <a:t>анализ </a:t>
            </a:r>
            <a:r>
              <a:rPr lang="ru-RU" i="1" dirty="0"/>
              <a:t>удовлетворенности граждан рассмотрением </a:t>
            </a:r>
            <a:r>
              <a:rPr lang="ru-RU" i="1" dirty="0" smtClean="0"/>
              <a:t>обращений </a:t>
            </a:r>
            <a:endParaRPr lang="ru-RU" i="1" dirty="0"/>
          </a:p>
          <a:p>
            <a:pPr lvl="0">
              <a:lnSpc>
                <a:spcPts val="2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i="1" dirty="0" smtClean="0"/>
              <a:t>определение </a:t>
            </a:r>
            <a:r>
              <a:rPr lang="ru-RU" i="1" dirty="0"/>
              <a:t>проблемных точек – вопросов, часто встречающихся в обращениях </a:t>
            </a:r>
            <a:r>
              <a:rPr lang="ru-RU" i="1" dirty="0" smtClean="0"/>
              <a:t>граждан</a:t>
            </a:r>
            <a:endParaRPr lang="ru-RU" i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8</a:t>
            </a:fld>
            <a:endParaRPr lang="uk-UA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8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000" y="147137"/>
            <a:ext cx="10515600" cy="4988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Основная тема обращений, поступивших на ПОС ЕПГУ, структура (%)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979221"/>
              </p:ext>
            </p:extLst>
          </p:nvPr>
        </p:nvGraphicFramePr>
        <p:xfrm>
          <a:off x="966000" y="776323"/>
          <a:ext cx="5175000" cy="56201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25000"/>
                <a:gridCol w="1350000"/>
              </a:tblGrid>
              <a:tr h="35767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Тема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Отсутствие врачей-специалистов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Вызов скорой помощи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Вызов врача на дом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Лекарственные препараты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Медицинская помощь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Запись на приём к врачу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Обращение на 103, 03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38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Обращение на 122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3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Нарушение маршрутизации или дефицит бригад скорой помощи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41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ПЦР-теста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462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Лечение от </a:t>
                      </a:r>
                      <a:r>
                        <a:rPr lang="ru-RU" sz="1400" dirty="0" err="1">
                          <a:effectLst/>
                        </a:rPr>
                        <a:t>коронавируса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1097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Запись на вакцинацию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11481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и сертификат вакцинированного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29625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и сертификат переболевшего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31192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37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Запись в лист ожидания на вакцинацию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72365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9</a:t>
            </a:fld>
            <a:endParaRPr lang="uk-UA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905761"/>
              </p:ext>
            </p:extLst>
          </p:nvPr>
        </p:nvGraphicFramePr>
        <p:xfrm>
          <a:off x="6366000" y="864000"/>
          <a:ext cx="5310000" cy="5538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9362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87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Задачи выполняемые МЗ ПК при рассмотрении сообщений на ПОС в ЕГПУ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latin typeface="+mj-lt"/>
              </a:rPr>
              <a:t>1.Прием и последующая обработка входящих сообщений </a:t>
            </a:r>
            <a:endParaRPr lang="ru-RU" sz="1800" dirty="0" smtClean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ru-RU" sz="1800" i="1" dirty="0" smtClean="0">
                <a:latin typeface="+mj-lt"/>
              </a:rPr>
              <a:t>контроль </a:t>
            </a:r>
            <a:r>
              <a:rPr lang="ru-RU" sz="1800" i="1" dirty="0">
                <a:latin typeface="+mj-lt"/>
              </a:rPr>
              <a:t>за исполнением с использованием ресурсов Федерального регистра вакцинированных, переболевших, Единой Информационной Системы Здравоохранения Пермского Края, </a:t>
            </a:r>
            <a:endParaRPr lang="ru-RU" sz="1800" i="1" dirty="0" smtClean="0"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ru-RU" sz="1800" i="1" dirty="0" smtClean="0">
                <a:latin typeface="+mj-lt"/>
              </a:rPr>
              <a:t>маршрутизация </a:t>
            </a:r>
            <a:r>
              <a:rPr lang="ru-RU" sz="1800" i="1" dirty="0">
                <a:latin typeface="+mj-lt"/>
              </a:rPr>
              <a:t>пациентов, </a:t>
            </a:r>
          </a:p>
          <a:p>
            <a:pPr>
              <a:buFont typeface="Wingdings" pitchFamily="2" charset="2"/>
              <a:buChar char="ü"/>
            </a:pPr>
            <a:r>
              <a:rPr lang="ru-RU" sz="1800" i="1" dirty="0" smtClean="0">
                <a:latin typeface="+mj-lt"/>
              </a:rPr>
              <a:t>контроль </a:t>
            </a:r>
            <a:r>
              <a:rPr lang="ru-RU" sz="1800" i="1" dirty="0">
                <a:latin typeface="+mj-lt"/>
              </a:rPr>
              <a:t>за организацией </a:t>
            </a:r>
            <a:r>
              <a:rPr lang="ru-RU" sz="1800" i="1" dirty="0" smtClean="0">
                <a:latin typeface="+mj-lt"/>
              </a:rPr>
              <a:t>медпомощи</a:t>
            </a:r>
          </a:p>
          <a:p>
            <a:pPr marL="0" indent="0">
              <a:buNone/>
            </a:pPr>
            <a:endParaRPr lang="ru-RU" sz="1800" dirty="0">
              <a:latin typeface="+mj-lt"/>
            </a:endParaRPr>
          </a:p>
          <a:p>
            <a:pPr marL="0" indent="0">
              <a:buNone/>
            </a:pPr>
            <a:r>
              <a:rPr lang="ru-RU" sz="1800" dirty="0">
                <a:latin typeface="+mj-lt"/>
              </a:rPr>
              <a:t>2. Обратная связь с заявителем с последующим </a:t>
            </a:r>
            <a:r>
              <a:rPr lang="ru-RU" sz="1800" dirty="0" smtClean="0">
                <a:latin typeface="+mj-lt"/>
              </a:rPr>
              <a:t>контролем</a:t>
            </a:r>
            <a:endParaRPr lang="ru-RU" sz="1800" dirty="0">
              <a:latin typeface="+mj-lt"/>
            </a:endParaRPr>
          </a:p>
          <a:p>
            <a:pPr marL="0" indent="0">
              <a:buNone/>
            </a:pPr>
            <a:endParaRPr lang="ru-RU" sz="1800" dirty="0">
              <a:latin typeface="+mj-lt"/>
            </a:endParaRPr>
          </a:p>
          <a:p>
            <a:pPr marL="0" indent="0">
              <a:buNone/>
            </a:pPr>
            <a:r>
              <a:rPr lang="ru-RU" sz="1800" dirty="0">
                <a:latin typeface="+mj-lt"/>
              </a:rPr>
              <a:t>3.Ежедневный мониторинг работы телефонов регистратур, с направлением сведений о недоступности в </a:t>
            </a:r>
            <a:r>
              <a:rPr lang="ru-RU" sz="1800" dirty="0" smtClean="0">
                <a:latin typeface="+mj-lt"/>
              </a:rPr>
              <a:t>МО</a:t>
            </a:r>
            <a:endParaRPr lang="ru-RU" sz="1800" dirty="0">
              <a:latin typeface="+mj-lt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324000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9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88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Тепловая карта удовлетворенности (скриншот Единое окно цифровой обратной связи)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00" y="1134000"/>
            <a:ext cx="9466418" cy="5324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4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173087"/>
            <a:ext cx="10515600" cy="64591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Учреждения, с наибольшим количеством обращений </a:t>
            </a:r>
            <a:r>
              <a:rPr lang="ru-RU" sz="2000" dirty="0" smtClean="0">
                <a:solidFill>
                  <a:schemeClr val="tx2"/>
                </a:solidFill>
              </a:rPr>
              <a:t>граждан (</a:t>
            </a:r>
            <a:r>
              <a:rPr lang="ru-RU" sz="2000" dirty="0">
                <a:solidFill>
                  <a:schemeClr val="tx2"/>
                </a:solidFill>
              </a:rPr>
              <a:t>ТОП-10</a:t>
            </a:r>
            <a:r>
              <a:rPr lang="ru-RU" sz="2000" dirty="0" smtClean="0">
                <a:solidFill>
                  <a:schemeClr val="tx2"/>
                </a:solidFill>
              </a:rPr>
              <a:t>)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39937"/>
              </p:ext>
            </p:extLst>
          </p:nvPr>
        </p:nvGraphicFramePr>
        <p:xfrm>
          <a:off x="741000" y="1089000"/>
          <a:ext cx="10934999" cy="51749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31911"/>
                <a:gridCol w="1688658"/>
                <a:gridCol w="2814430"/>
              </a:tblGrid>
              <a:tr h="619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</a:rPr>
                        <a:t>ТОП-10  С MAX количеством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Показатель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на 1000 населения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"Чайковская центральная городская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15687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Осинская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1793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№ 2"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7622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"Клиническая больница Свердловского района"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1230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Чернушинская</a:t>
                      </a:r>
                      <a:r>
                        <a:rPr lang="ru-RU" sz="1600" b="0" dirty="0" smtClean="0">
                          <a:effectLst/>
                        </a:rPr>
                        <a:t>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2469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больница № 6"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3765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</a:tr>
              <a:tr h="5654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Добрянская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1608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№ 4"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4508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</a:t>
                      </a:r>
                      <a:r>
                        <a:rPr lang="ru-RU" sz="1600" b="0" dirty="0">
                          <a:effectLst/>
                        </a:rPr>
                        <a:t>№ </a:t>
                      </a:r>
                      <a:r>
                        <a:rPr lang="ru-RU" sz="1600" b="0" dirty="0" smtClean="0">
                          <a:effectLst/>
                        </a:rPr>
                        <a:t>5"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5479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Верещагинская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1369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12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6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387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Доступность справочных телефонов в МУ (результаты проверки)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344605"/>
              </p:ext>
            </p:extLst>
          </p:nvPr>
        </p:nvGraphicFramePr>
        <p:xfrm>
          <a:off x="838200" y="1322433"/>
          <a:ext cx="10515600" cy="4882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6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Работает автоответчик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Номер недоступен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Все время занят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Не представлены контактные телефоны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"Чайковская стоматологическая поликлиника"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</a:t>
                      </a:r>
                      <a:r>
                        <a:rPr lang="ru-RU" sz="100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Уинская</a:t>
                      </a: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 центральная районная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«Чердынская  районная больница»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детская клиническая поликлиника № 1"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ГАУЗ ПК "Городская клиническая больница № 4"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«Красновишерская центральная районная больница»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"Кунгурская стоматологическая поликлиника"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детская поликлиника № 3"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детская клиническая поликлиника № 6"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"Краевая клиническая психиатрическая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"Верещагинская центральная районная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"Карагайская центральная районная больница"</a:t>
                      </a:r>
                    </a:p>
                  </a:txBody>
                  <a:tcPr marL="68580" marR="68580" marT="0" marB="0"/>
                </a:tc>
              </a:tr>
              <a:tr h="6592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поликлиника № 7"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больница г. Соликамск 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"Клинический фтизиопульмонологический медицинский центр"</a:t>
                      </a:r>
                    </a:p>
                  </a:txBody>
                  <a:tcPr marL="68580" marR="68580" marT="0" marB="0"/>
                </a:tc>
              </a:tr>
              <a:tr h="6592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"Добрянская центральная районная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детская клиническая больница № 3 имени Корюкиной Ирины Петровны"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"Краснокамская городская больница"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"Кунгурская 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"Ординская центральная районная больница"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"Нытвенская районная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  <a:tr h="478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"Оханская центральная районная больница"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13</a:t>
            </a:fld>
            <a:endParaRPr lang="uk-UA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20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387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Доступность справочных телефонов в МУ </a:t>
            </a:r>
            <a:r>
              <a:rPr lang="ru-RU" sz="2000" dirty="0" smtClean="0">
                <a:solidFill>
                  <a:schemeClr val="tx2"/>
                </a:solidFill>
              </a:rPr>
              <a:t>(</a:t>
            </a:r>
            <a:r>
              <a:rPr lang="ru-RU" sz="2000" dirty="0">
                <a:solidFill>
                  <a:schemeClr val="tx2"/>
                </a:solidFill>
              </a:rPr>
              <a:t>результаты проверки)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111815"/>
              </p:ext>
            </p:extLst>
          </p:nvPr>
        </p:nvGraphicFramePr>
        <p:xfrm>
          <a:off x="838200" y="1188810"/>
          <a:ext cx="10515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Телефон не отвечает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Номер не используется для обращений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"Полазненская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"Чайковская детская городская больница"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"Северная больница Коми-Пермяцкого округа"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"Чайковская центральная городская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"Сивинская центральная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«Городская клиническая больница № 2 им. Ф.Х. Граля»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"Частинская центральная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"Городская клиническая поликлиника № 5"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"Чернушинская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 Городская клиническая больница им. Симхи Нафтолиевича Гринберга"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«Городская больница Лысьвенского городского округа»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"Березовская центральная районная больница"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"Ильинская центральная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"Врачебно-физкультурный диспансер"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"Клиническая больница Свердловского района"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"Горнозаводская районная больница"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"Клинический кардиологический диспансер"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"Детская клиническая больница им. Пичугина П.И."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"Коми-Пермяцкая окружная стоматологическая поликлиника"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"Краевая клиническая стоматологическая поликлиника"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"Краевая больница им. академика Вагнера Е.А." г. Березники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"Краевой- клинический кожно-венерологический диспансер"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"Куединская центральная районная больница"</a:t>
                      </a:r>
                      <a:endParaRPr lang="ru-RU" sz="11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</a:t>
                      </a:r>
                      <a:r>
                        <a:rPr lang="ru-RU" sz="1000" dirty="0" err="1">
                          <a:effectLst/>
                          <a:latin typeface="+mj-lt"/>
                          <a:ea typeface="Calibri"/>
                          <a:cs typeface="Times New Roman"/>
                        </a:rPr>
                        <a:t>Осинская</a:t>
                      </a: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 центральная районная больница"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ГБУЗ ПК "Октябрьская центральная районная больница"</a:t>
                      </a:r>
                      <a:endParaRPr lang="ru-RU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14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65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38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Анализ </a:t>
            </a:r>
            <a:r>
              <a:rPr lang="ru-RU" sz="2000" dirty="0">
                <a:solidFill>
                  <a:srgbClr val="FF0000"/>
                </a:solidFill>
              </a:rPr>
              <a:t>работы учреждений с обращениями граждан.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165592"/>
              </p:ext>
            </p:extLst>
          </p:nvPr>
        </p:nvGraphicFramePr>
        <p:xfrm>
          <a:off x="838200" y="1584000"/>
          <a:ext cx="10515600" cy="39043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7800"/>
                <a:gridCol w="10027800"/>
              </a:tblGrid>
              <a:tr h="61246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Причины роста обращений граждан: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1.	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Недоступность справочных телефонов медицинских организаций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Отсутствие актуальной информации о работе учреждений на информационных стендах в соответствии с Методическими рекомендациями, утвержденными МЗ РФ от 30.07.2019 «Новая модель медицинской организации, оказывающей первичную медико-санитарную помощь»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 качественный анализ </a:t>
                      </a:r>
                      <a:r>
                        <a:rPr lang="ru-RU" dirty="0" smtClean="0"/>
                        <a:t>обращений граждан и </a:t>
                      </a:r>
                      <a:r>
                        <a:rPr lang="ru-RU" dirty="0" smtClean="0"/>
                        <a:t>низкое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выявление </a:t>
                      </a:r>
                      <a:r>
                        <a:rPr lang="ru-RU" dirty="0" smtClean="0"/>
                        <a:t>проблем в медицинских учреждениях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15</a:t>
            </a:fld>
            <a:endParaRPr lang="uk-UA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676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Рассмотрение обращений граждан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491000" y="1539000"/>
            <a:ext cx="3864388" cy="4322050"/>
          </a:xfrm>
        </p:spPr>
        <p:txBody>
          <a:bodyPr>
            <a:normAutofit lnSpcReduction="10000"/>
          </a:bodyPr>
          <a:lstStyle/>
          <a:p>
            <a:r>
              <a:rPr lang="ru-RU" sz="2000" i="1" dirty="0">
                <a:solidFill>
                  <a:schemeClr val="accent5">
                    <a:lumMod val="75000"/>
                  </a:schemeClr>
                </a:solidFill>
              </a:rPr>
              <a:t>Каждое обращение гражданина, получившее положительное решение — это не просто защита его нарушенного права и законного интереса, но одновременно и элемент политики, позволяющей власти исправлять недостатки, пресекать злоупотребления, а значит, это реальный факт учета мнения конкретного гражданина, его участия в политическом управлении делами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государства </a:t>
            </a:r>
            <a:endParaRPr lang="ru-RU" sz="20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786000" y="1494000"/>
            <a:ext cx="6390000" cy="4374988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16</a:t>
            </a:fld>
            <a:endParaRPr lang="uk-UA"/>
          </a:p>
        </p:txBody>
      </p:sp>
      <p:pic>
        <p:nvPicPr>
          <p:cNvPr id="8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124772"/>
              </p:ext>
            </p:extLst>
          </p:nvPr>
        </p:nvGraphicFramePr>
        <p:xfrm>
          <a:off x="831000" y="1494000"/>
          <a:ext cx="6300000" cy="44599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12230"/>
                <a:gridCol w="1087770"/>
              </a:tblGrid>
              <a:tr h="696283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Проведенные</a:t>
                      </a:r>
                      <a:r>
                        <a:rPr lang="ru-RU" baseline="0" dirty="0" smtClean="0"/>
                        <a:t> мероприятия при рассмотрении обращений граждан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341502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Рассмотрено специалистом Министерства здравоохранения, в том числе с участием руководителей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544053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Проведены внутренние проверки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52%</a:t>
                      </a:r>
                      <a:endParaRPr lang="ru-RU" dirty="0"/>
                    </a:p>
                  </a:txBody>
                  <a:tcPr/>
                </a:tc>
              </a:tr>
              <a:tr h="939052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Проведены проверки МЗ ПК в рамках ведомственного контроля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8,7%</a:t>
                      </a:r>
                      <a:endParaRPr lang="ru-RU" dirty="0"/>
                    </a:p>
                  </a:txBody>
                  <a:tcPr/>
                </a:tc>
              </a:tr>
              <a:tr h="939052">
                <a:tc>
                  <a:txBody>
                    <a:bodyPr/>
                    <a:lstStyle/>
                    <a:p>
                      <a:r>
                        <a:rPr lang="ru-RU" dirty="0" smtClean="0"/>
                        <a:t>Выдано предписаний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48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9927" y="3051559"/>
            <a:ext cx="9892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СПАСИБО ЗА ВНИМАНИЕ!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21993" y="6221915"/>
            <a:ext cx="794467" cy="396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ctr"/>
            <a:r>
              <a:rPr lang="ru-RU" sz="1400" dirty="0" smtClean="0">
                <a:latin typeface="PT Serif" charset="0"/>
                <a:ea typeface="PT Serif" charset="0"/>
                <a:cs typeface="PT Serif" charset="0"/>
              </a:rPr>
              <a:t>2022</a:t>
            </a:r>
            <a:endParaRPr lang="en-US" sz="1400" dirty="0"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xmlns="" id="{A194E04E-D84E-403F-A1F3-E4A542888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66" y="1583999"/>
            <a:ext cx="551120" cy="103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3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FF0000"/>
      </a:dk2>
      <a:lt2>
        <a:srgbClr val="E7E6E6"/>
      </a:lt2>
      <a:accent1>
        <a:srgbClr val="FFC000"/>
      </a:accent1>
      <a:accent2>
        <a:srgbClr val="FFFF00"/>
      </a:accent2>
      <a:accent3>
        <a:srgbClr val="00B050"/>
      </a:accent3>
      <a:accent4>
        <a:srgbClr val="00B0F0"/>
      </a:accent4>
      <a:accent5>
        <a:srgbClr val="0070C0"/>
      </a:accent5>
      <a:accent6>
        <a:srgbClr val="7030A0"/>
      </a:accent6>
      <a:hlink>
        <a:srgbClr val="0563C1"/>
      </a:hlink>
      <a:folHlink>
        <a:srgbClr val="954F72"/>
      </a:folHlink>
    </a:clrScheme>
    <a:fontScheme name="Другая 4">
      <a:majorFont>
        <a:latin typeface="PT Serif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Другая 2">
      <a:dk1>
        <a:sysClr val="windowText" lastClr="000000"/>
      </a:dk1>
      <a:lt1>
        <a:sysClr val="window" lastClr="FFFFFF"/>
      </a:lt1>
      <a:dk2>
        <a:srgbClr val="FF0000"/>
      </a:dk2>
      <a:lt2>
        <a:srgbClr val="E7E6E6"/>
      </a:lt2>
      <a:accent1>
        <a:srgbClr val="FFC000"/>
      </a:accent1>
      <a:accent2>
        <a:srgbClr val="FFFF00"/>
      </a:accent2>
      <a:accent3>
        <a:srgbClr val="00B050"/>
      </a:accent3>
      <a:accent4>
        <a:srgbClr val="00B0F0"/>
      </a:accent4>
      <a:accent5>
        <a:srgbClr val="0070C0"/>
      </a:accent5>
      <a:accent6>
        <a:srgbClr val="7030A0"/>
      </a:accent6>
      <a:hlink>
        <a:srgbClr val="0563C1"/>
      </a:hlink>
      <a:folHlink>
        <a:srgbClr val="954F72"/>
      </a:folHlink>
    </a:clrScheme>
    <a:fontScheme name="Другая 4">
      <a:majorFont>
        <a:latin typeface="PT Serif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9403</TotalTime>
  <Words>1209</Words>
  <Application>Microsoft Office PowerPoint</Application>
  <PresentationFormat>Произвольный</PresentationFormat>
  <Paragraphs>261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Презентация PowerPoint</vt:lpstr>
      <vt:lpstr>Динамика обращений граждан по годам</vt:lpstr>
      <vt:lpstr>Количество поступивших обращений граждан по территориям Приволжского ФО</vt:lpstr>
      <vt:lpstr>Систематизация обращений по уровням направления </vt:lpstr>
      <vt:lpstr>Структура письменных обращений граждан, поступивших через Интернет-приемную Пермского края и зарегистрированных в МСЭД</vt:lpstr>
      <vt:lpstr>Структура обращений по вопросам организации медицинской помощи (%)</vt:lpstr>
      <vt:lpstr>Количество обращений по учреждениям (ТОП-5)</vt:lpstr>
      <vt:lpstr>Платформа обратной связи (ПОС) на Едином портале государственных услуг (ЕГПУ)</vt:lpstr>
      <vt:lpstr>Основная тема обращений, поступивших на ПОС ЕПГУ, структура (%)</vt:lpstr>
      <vt:lpstr>Задачи выполняемые МЗ ПК при рассмотрении сообщений на ПОС в ЕГПУ</vt:lpstr>
      <vt:lpstr>Тепловая карта удовлетворенности (скриншот Единое окно цифровой обратной связи)</vt:lpstr>
      <vt:lpstr>Учреждения, с наибольшим количеством обращений граждан (ТОП-10)</vt:lpstr>
      <vt:lpstr>Доступность справочных телефонов в МУ (результаты проверки)</vt:lpstr>
      <vt:lpstr>Доступность справочных телефонов в МУ (результаты проверки)</vt:lpstr>
      <vt:lpstr>Анализ работы учреждений с обращениями граждан.</vt:lpstr>
      <vt:lpstr>Рассмотрение обращений граждан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rustam shaekhmurzin</dc:creator>
  <cp:lastModifiedBy>Мысник Юлия Николаевна</cp:lastModifiedBy>
  <cp:revision>362</cp:revision>
  <cp:lastPrinted>2021-09-03T07:40:40Z</cp:lastPrinted>
  <dcterms:created xsi:type="dcterms:W3CDTF">2017-05-18T06:16:43Z</dcterms:created>
  <dcterms:modified xsi:type="dcterms:W3CDTF">2022-05-23T10:29:09Z</dcterms:modified>
</cp:coreProperties>
</file>